
<file path=[Content_Types].xml><?xml version="1.0" encoding="utf-8"?>
<Types xmlns="http://schemas.openxmlformats.org/package/2006/content-types">
  <Default Extension="jpe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DA"/>
    <a:srgbClr val="1A1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43769B-7830-419A-8E3D-1CF229756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FF2788-8E25-4C6D-A407-9EBCB1599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B57FF6-BE0E-4B03-B9EE-13BCD9E32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367AC6-A00B-4426-B04D-75601D190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57B2B7-F367-4A5F-98BE-F4F029CB9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99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2C6961-ED16-4BAD-B928-F2029970A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4EBE4A1-D30A-4064-B707-3001821683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2BAF23-96F2-44A6-ADDE-44AFB3CF3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DD5D79-E1BF-42CA-B6FA-FAB9D8F96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DB6B18-5D89-4E95-9755-724EFE9AC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114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C6E7C68-B82C-4EFB-8596-3260407D35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F04B9EC-2CF2-43E3-9685-478B096E7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55586C2-45DB-42F2-970D-D66A67DB1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630161-500A-4254-8F82-916A357BC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CB2BB6-BC32-4DA0-9C7C-C12E3B7F6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971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5D141A-A710-4406-AAFF-E825F3EA2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83E5F1B-8D71-4E42-B638-9C48EA396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CB26B0-AC73-4C91-83D5-0F9735F1C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DE31BC-9BA6-40F8-9CCD-D9B633D62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F630CD-06BF-4A65-97C5-3A5B9EC9C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267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4BD29-3CBB-429A-9694-A57A0BC5A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5DFA60-B8E7-45D0-9F35-95459F067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6C4B23-88D0-462D-9C9C-585FBB150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C16C15-0324-4F3B-9ADB-2D1096496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D3E97C-2AF6-4E19-80DA-5217B7D06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842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8CF32A-50F8-456C-9BFC-F236B8C07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B55133-0A1C-4FE9-AC42-8F74F37A8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89CB078-91C9-4693-A5BB-3465612C0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070C15F-B549-46DD-9A75-21DC7513F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CB06E3A-E4C7-420F-82AF-7958E36CD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674F6CE-B3F6-4D62-92BA-08CDDCA9A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0381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8200E6-6C98-45C9-880F-BC8F5BD0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8E5066-996E-4E9A-900D-54AAFF6AB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67E08BB-B4EC-48BE-96F7-14FB80314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75858D4-FA2F-4A7E-813C-12CAAFBB3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9E8617C-1B1B-4887-85B2-E8B7F4167B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53A35DE-E1BC-421F-9181-F2D5C94DF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F902BDD-6575-4C0D-B25A-F91275B90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E0F40A0-CFE9-44DA-9AC1-8B739C8E4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711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0B9E48-4471-4E39-9343-27A5B88B4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E1C3974-8611-4047-9FC3-2AE14A96C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767DBA9-075C-426C-9446-32ABA848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38CD22B-4EA0-4F6F-B032-5F08AFCC6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7170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28647A8-58FC-4465-ACD4-7B25B6C91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EE68C06-EEB9-4F58-B936-560DE77BA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0868DD9-34DA-4EE8-A8D2-94B96C13B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430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FB9B50-AE8F-4838-A645-F0867BA3D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52940B-343C-4564-8638-60F0DB195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C654C22-2B1B-42CB-9D62-08CFF46AF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EB0F24A-B729-4F63-AC46-E8AFE3FA0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154D5F-43DE-426E-A6BF-F20EB1901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F13E049-2453-47A4-BCE2-914C01805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1768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EDF300-E8EC-4EF4-A315-72EBDE77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FDC3003-C4A6-4AEE-B94A-B6399E226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E012948-F233-44A5-A52C-7EE842D74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0488392-60DA-48C4-AE8F-805EB0691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411204-2DE5-4CFF-AD6C-6BA4305BA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B9D6EA4-7D5F-4EB5-A147-7F09FC62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343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2173DBF-01C3-4E1C-A9E3-2777CE088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278DFCA-745D-4E72-81F0-93BDFEA6B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7D6E94-4239-4A1F-8624-7A3C05D3BE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E234C-3A78-4C50-8B9B-F126C80EF248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0F79B9-91F5-41DC-992C-24687A8717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49B766B-0005-442B-9B86-9856CC05F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D02FC-7FBD-4F5C-9779-2E2BD6590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96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D03F5631-5709-4E6B-AF77-7635C30BCEBC}"/>
              </a:ext>
            </a:extLst>
          </p:cNvPr>
          <p:cNvSpPr/>
          <p:nvPr/>
        </p:nvSpPr>
        <p:spPr>
          <a:xfrm>
            <a:off x="2000827" y="815995"/>
            <a:ext cx="8889801" cy="955595"/>
          </a:xfrm>
          <a:prstGeom prst="roundRect">
            <a:avLst/>
          </a:prstGeom>
          <a:solidFill>
            <a:srgbClr val="FFFF00"/>
          </a:solidFill>
          <a:ln w="25400">
            <a:solidFill>
              <a:srgbClr val="FF000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Rettangolo con angoli arrotondati 23">
            <a:extLst>
              <a:ext uri="{FF2B5EF4-FFF2-40B4-BE49-F238E27FC236}">
                <a16:creationId xmlns:a16="http://schemas.microsoft.com/office/drawing/2014/main" id="{0F945015-8513-4CB2-BAE0-4540A11692C7}"/>
              </a:ext>
            </a:extLst>
          </p:cNvPr>
          <p:cNvSpPr/>
          <p:nvPr/>
        </p:nvSpPr>
        <p:spPr>
          <a:xfrm>
            <a:off x="220306" y="3855025"/>
            <a:ext cx="11642223" cy="2918449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92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3" name="Rettangolo con angoli arrotondati 22">
            <a:extLst>
              <a:ext uri="{FF2B5EF4-FFF2-40B4-BE49-F238E27FC236}">
                <a16:creationId xmlns:a16="http://schemas.microsoft.com/office/drawing/2014/main" id="{4D625997-77B5-4556-9CCF-CEC20A2DC01B}"/>
              </a:ext>
            </a:extLst>
          </p:cNvPr>
          <p:cNvSpPr/>
          <p:nvPr/>
        </p:nvSpPr>
        <p:spPr>
          <a:xfrm>
            <a:off x="7492742" y="1963635"/>
            <a:ext cx="4257755" cy="1787443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92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Rettangolo con angoli arrotondati 21">
            <a:extLst>
              <a:ext uri="{FF2B5EF4-FFF2-40B4-BE49-F238E27FC236}">
                <a16:creationId xmlns:a16="http://schemas.microsoft.com/office/drawing/2014/main" id="{34E4C48A-7DF7-462E-B15A-275795164273}"/>
              </a:ext>
            </a:extLst>
          </p:cNvPr>
          <p:cNvSpPr/>
          <p:nvPr/>
        </p:nvSpPr>
        <p:spPr>
          <a:xfrm>
            <a:off x="330014" y="1939769"/>
            <a:ext cx="4577574" cy="1757776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92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Titolo 39">
            <a:extLst>
              <a:ext uri="{FF2B5EF4-FFF2-40B4-BE49-F238E27FC236}">
                <a16:creationId xmlns:a16="http://schemas.microsoft.com/office/drawing/2014/main" id="{7111ECE3-57CE-47BC-A6CD-E66EA0CC2618}"/>
              </a:ext>
            </a:extLst>
          </p:cNvPr>
          <p:cNvSpPr txBox="1">
            <a:spLocks/>
          </p:cNvSpPr>
          <p:nvPr/>
        </p:nvSpPr>
        <p:spPr>
          <a:xfrm>
            <a:off x="1689462" y="137395"/>
            <a:ext cx="9201166" cy="6864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dirty="0">
                <a:solidFill>
                  <a:srgbClr val="007DB3"/>
                </a:solidFill>
                <a:latin typeface="Bodoni MT" panose="02070603080606020203" pitchFamily="18" charset="0"/>
              </a:rPr>
              <a:t>Accesso ai servizi on line INPS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52812C5-80C6-478B-947A-EB13C0390351}"/>
              </a:ext>
            </a:extLst>
          </p:cNvPr>
          <p:cNvSpPr/>
          <p:nvPr/>
        </p:nvSpPr>
        <p:spPr>
          <a:xfrm>
            <a:off x="525308" y="2939641"/>
            <a:ext cx="44563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800" b="1" dirty="0">
                <a:solidFill>
                  <a:srgbClr val="1A1A1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 PIN si può ottenere:</a:t>
            </a:r>
          </a:p>
          <a:p>
            <a:endParaRPr lang="it-IT" sz="800" b="1" dirty="0">
              <a:solidFill>
                <a:srgbClr val="1A1A1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t-IT" sz="800" b="1" dirty="0">
                <a:solidFill>
                  <a:srgbClr val="1A1A1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– on line sul sito www.inps.it</a:t>
            </a:r>
          </a:p>
          <a:p>
            <a:r>
              <a:rPr lang="it-IT" sz="800" b="1">
                <a:solidFill>
                  <a:srgbClr val="1A1A1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</a:t>
            </a:r>
            <a:r>
              <a:rPr lang="it-IT" sz="800" b="1" dirty="0">
                <a:solidFill>
                  <a:srgbClr val="1A1A1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telefonando al </a:t>
            </a:r>
            <a:r>
              <a:rPr lang="it-IT" sz="800" b="1" dirty="0" err="1">
                <a:solidFill>
                  <a:srgbClr val="1A1A1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Contact</a:t>
            </a:r>
            <a:r>
              <a:rPr lang="it-IT" sz="800" b="1" dirty="0">
                <a:solidFill>
                  <a:srgbClr val="1A1A1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Center INPS al numero 803164 o 06164164. 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97657CB-1B49-4CBD-A91A-F9CE7D43106C}"/>
              </a:ext>
            </a:extLst>
          </p:cNvPr>
          <p:cNvSpPr txBox="1"/>
          <p:nvPr/>
        </p:nvSpPr>
        <p:spPr>
          <a:xfrm>
            <a:off x="7539630" y="3049229"/>
            <a:ext cx="4163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800" b="1" dirty="0">
                <a:solidFill>
                  <a:srgbClr val="1A1A1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tratta di una carta a microprocessore che contiene un certificato di autentificazione che identificando il titolare e assicurando l’autenticità delle informazioni, consente al cittadino la fruizione dei servizi in rete erogati dalla Pubblica Amministrazione.</a:t>
            </a:r>
            <a:endParaRPr lang="it-IT" sz="800" dirty="0">
              <a:solidFill>
                <a:srgbClr val="1A1A1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57FA96E6-A963-4E9B-8667-1C1D350F1B39}"/>
              </a:ext>
            </a:extLst>
          </p:cNvPr>
          <p:cNvSpPr/>
          <p:nvPr/>
        </p:nvSpPr>
        <p:spPr>
          <a:xfrm>
            <a:off x="267095" y="4353962"/>
            <a:ext cx="4593704" cy="1205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it-IT" sz="1000" dirty="0"/>
              <a:t>Puoi richiedere l’identità SPID al Gestore di Identità Digitale  che preferisci e che più si adatta alle tue esigenze. Il gestore, dopo aver verificato i tuoi dati, emette l’identità digitale, rilasciando le credenziali.</a:t>
            </a:r>
          </a:p>
          <a:p>
            <a:pPr>
              <a:lnSpc>
                <a:spcPct val="107000"/>
              </a:lnSpc>
            </a:pPr>
            <a:r>
              <a:rPr lang="it-IT" sz="900" b="1" dirty="0">
                <a:solidFill>
                  <a:srgbClr val="1A1A1A"/>
                </a:solidFill>
                <a:latin typeface="Titillium Web"/>
                <a:ea typeface="Calibri" panose="020F0502020204030204" pitchFamily="34" charset="0"/>
                <a:cs typeface="Segoe UI" panose="020B0502040204020203" pitchFamily="34" charset="0"/>
              </a:rPr>
              <a:t>I </a:t>
            </a:r>
            <a:r>
              <a:rPr lang="it-IT" sz="1000" dirty="0"/>
              <a:t>Gestori di Identità Digitale che possono rilasciarti SPID sono: </a:t>
            </a:r>
          </a:p>
          <a:p>
            <a:pPr>
              <a:lnSpc>
                <a:spcPct val="107000"/>
              </a:lnSpc>
            </a:pPr>
            <a:r>
              <a:rPr lang="it-IT" sz="1000" b="1" dirty="0"/>
              <a:t>Aruba    </a:t>
            </a:r>
            <a:r>
              <a:rPr lang="it-IT" sz="1000" b="1" dirty="0" err="1"/>
              <a:t>Infocert</a:t>
            </a:r>
            <a:r>
              <a:rPr lang="it-IT" sz="1000" b="1" dirty="0"/>
              <a:t>    Intesa    Poste   </a:t>
            </a:r>
            <a:r>
              <a:rPr lang="it-IT" sz="1000" b="1" dirty="0" err="1"/>
              <a:t>Sielte</a:t>
            </a:r>
            <a:r>
              <a:rPr lang="it-IT" sz="1000" b="1" dirty="0"/>
              <a:t>  Tim   Lepida.</a:t>
            </a:r>
          </a:p>
          <a:p>
            <a:pPr>
              <a:lnSpc>
                <a:spcPct val="107000"/>
              </a:lnSpc>
            </a:pPr>
            <a:r>
              <a:rPr lang="it-IT" sz="1000" dirty="0"/>
              <a:t>Ricordati che da Novembre 2019 tutti i Gestori di Identità Digitale si sono impegnati a fornire ai cittadini</a:t>
            </a:r>
            <a:r>
              <a:rPr lang="it-IT" sz="1000" b="1" dirty="0"/>
              <a:t> gratuitamente </a:t>
            </a:r>
            <a:r>
              <a:rPr lang="it-IT" sz="1000" dirty="0"/>
              <a:t>le credenziali SPID di livello 1 e 2 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86698B07-A088-4BA6-B6AB-65FB2755158A}"/>
              </a:ext>
            </a:extLst>
          </p:cNvPr>
          <p:cNvSpPr txBox="1"/>
          <p:nvPr/>
        </p:nvSpPr>
        <p:spPr>
          <a:xfrm>
            <a:off x="2047917" y="1931484"/>
            <a:ext cx="1214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1. PIN INPS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7A05B4C0-505E-455B-AB4B-ABCCF67E4119}"/>
              </a:ext>
            </a:extLst>
          </p:cNvPr>
          <p:cNvSpPr txBox="1"/>
          <p:nvPr/>
        </p:nvSpPr>
        <p:spPr>
          <a:xfrm>
            <a:off x="9035144" y="1931484"/>
            <a:ext cx="1050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2.  CNS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54690838-0289-40E2-B777-D32A34767F3B}"/>
              </a:ext>
            </a:extLst>
          </p:cNvPr>
          <p:cNvSpPr/>
          <p:nvPr/>
        </p:nvSpPr>
        <p:spPr>
          <a:xfrm>
            <a:off x="4029219" y="5603923"/>
            <a:ext cx="5111619" cy="116955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it-IT" sz="1000" b="1" dirty="0"/>
              <a:t>Per richiedere lo SPID devo: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dirty="0"/>
              <a:t>essere maggiorenne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dirty="0"/>
              <a:t>avere documento di identità valido (carta di identità, passaporto o permesso di soggiorno)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dirty="0"/>
              <a:t>avere la tessera sanitaria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dirty="0"/>
              <a:t>Avere un indirizzo e-mail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dirty="0"/>
              <a:t>Avere un numero di telefono del cellulare che usi normalmente 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983D0B8B-9B70-4470-88DD-A96083D9EC7A}"/>
              </a:ext>
            </a:extLst>
          </p:cNvPr>
          <p:cNvSpPr txBox="1"/>
          <p:nvPr/>
        </p:nvSpPr>
        <p:spPr>
          <a:xfrm>
            <a:off x="4836185" y="3899656"/>
            <a:ext cx="22766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3 SPID di 2° LIVELLO 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4D2A4A0B-0375-45F3-9A74-A7B144BF2BF0}"/>
              </a:ext>
            </a:extLst>
          </p:cNvPr>
          <p:cNvSpPr/>
          <p:nvPr/>
        </p:nvSpPr>
        <p:spPr>
          <a:xfrm>
            <a:off x="7088269" y="4220026"/>
            <a:ext cx="4883425" cy="1323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it-IT" sz="1000" b="1" dirty="0"/>
              <a:t>     Cosa devi fare per ottenere SPID</a:t>
            </a:r>
          </a:p>
          <a:p>
            <a:endParaRPr lang="it-IT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dirty="0"/>
              <a:t>Scegli uno degli  Identity provider e registrati sul loro sito.</a:t>
            </a:r>
            <a:br>
              <a:rPr lang="it-IT" sz="1000" dirty="0"/>
            </a:br>
            <a:r>
              <a:rPr lang="it-IT" sz="1000" dirty="0"/>
              <a:t>La registrazione consiste in 3 step: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dirty="0"/>
              <a:t>Inserisci i dati anagrafici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dirty="0"/>
              <a:t>Crea le tue credenziali SPID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dirty="0"/>
              <a:t>Effettua il riconoscimento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dirty="0"/>
              <a:t>I tempi di rilascio dell'identità digitale dipendono dai singoli Identity Provider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F1C09A62-524B-4324-A28D-70AA86941032}"/>
              </a:ext>
            </a:extLst>
          </p:cNvPr>
          <p:cNvSpPr txBox="1"/>
          <p:nvPr/>
        </p:nvSpPr>
        <p:spPr>
          <a:xfrm>
            <a:off x="11229527" y="1217695"/>
            <a:ext cx="210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69402E11-CC80-4846-A2E4-8FAFB4B3EA9B}"/>
              </a:ext>
            </a:extLst>
          </p:cNvPr>
          <p:cNvSpPr txBox="1"/>
          <p:nvPr/>
        </p:nvSpPr>
        <p:spPr>
          <a:xfrm>
            <a:off x="9029062" y="6349261"/>
            <a:ext cx="272143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i="1" dirty="0">
                <a:solidFill>
                  <a:srgbClr val="0070C0"/>
                </a:solidFill>
              </a:rPr>
              <a:t>Info su www.spid.gov.it</a:t>
            </a:r>
            <a:r>
              <a:rPr lang="it-IT" i="1" dirty="0">
                <a:solidFill>
                  <a:srgbClr val="1A1A1A"/>
                </a:solidFill>
              </a:rPr>
              <a:t>.</a:t>
            </a:r>
          </a:p>
          <a:p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B05546D-3DC5-4493-80A9-673DDE6CE374}"/>
              </a:ext>
            </a:extLst>
          </p:cNvPr>
          <p:cNvSpPr/>
          <p:nvPr/>
        </p:nvSpPr>
        <p:spPr>
          <a:xfrm>
            <a:off x="379870" y="1073440"/>
            <a:ext cx="1620957" cy="2176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800" b="1" dirty="0">
                <a:solidFill>
                  <a:srgbClr val="0070C0"/>
                </a:solidFill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Direzione regionale Piemonte</a:t>
            </a:r>
            <a:endParaRPr lang="it-IT" sz="8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415AB207-C1F0-49E0-8608-639D5103F90E}"/>
              </a:ext>
            </a:extLst>
          </p:cNvPr>
          <p:cNvSpPr/>
          <p:nvPr/>
        </p:nvSpPr>
        <p:spPr>
          <a:xfrm>
            <a:off x="2047917" y="831013"/>
            <a:ext cx="8842711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FF0000"/>
                </a:solidFill>
              </a:rPr>
              <a:t> </a:t>
            </a:r>
            <a:r>
              <a:rPr lang="it-IT" sz="2400" b="1" i="1" dirty="0">
                <a:solidFill>
                  <a:srgbClr val="FF0000"/>
                </a:solidFill>
              </a:rPr>
              <a:t>#</a:t>
            </a:r>
            <a:r>
              <a:rPr lang="it-IT" sz="2400" b="1" i="1" dirty="0" err="1">
                <a:solidFill>
                  <a:srgbClr val="FF0000"/>
                </a:solidFill>
              </a:rPr>
              <a:t>Iorestoacasa</a:t>
            </a:r>
            <a:r>
              <a:rPr lang="it-IT" sz="2400" b="1" i="1" dirty="0">
                <a:solidFill>
                  <a:srgbClr val="FF0000"/>
                </a:solidFill>
              </a:rPr>
              <a:t> </a:t>
            </a:r>
          </a:p>
          <a:p>
            <a:r>
              <a:rPr lang="it-IT" b="1" i="1" dirty="0">
                <a:solidFill>
                  <a:srgbClr val="FF0000"/>
                </a:solidFill>
              </a:rPr>
              <a:t>Si invitano gli utenti a richiedere il PIN INPS o lo SPID tramite i canali telematici o telefonici. </a:t>
            </a:r>
          </a:p>
          <a:p>
            <a:pPr algn="r"/>
            <a:r>
              <a:rPr lang="it-IT" b="1" i="1" dirty="0">
                <a:solidFill>
                  <a:srgbClr val="FF0000"/>
                </a:solidFill>
              </a:rPr>
              <a:t>Sii responsabile, resta a casa.</a:t>
            </a:r>
          </a:p>
          <a:p>
            <a:endParaRPr lang="it-IT" dirty="0"/>
          </a:p>
        </p:txBody>
      </p:sp>
      <p:pic>
        <p:nvPicPr>
          <p:cNvPr id="28" name="Immagine 27">
            <a:extLst>
              <a:ext uri="{FF2B5EF4-FFF2-40B4-BE49-F238E27FC236}">
                <a16:creationId xmlns:a16="http://schemas.microsoft.com/office/drawing/2014/main" id="{6D86F298-FD94-40E6-8ABA-F4340FB639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169" y="2097025"/>
            <a:ext cx="1215992" cy="1402172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C9D839C8-DBF3-440B-83B5-D5EB1200D3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24" y="285365"/>
            <a:ext cx="664566" cy="788075"/>
          </a:xfrm>
          <a:prstGeom prst="rect">
            <a:avLst/>
          </a:prstGeom>
        </p:spPr>
      </p:pic>
      <p:pic>
        <p:nvPicPr>
          <p:cNvPr id="30" name="Segnaposto immagine 55">
            <a:extLst>
              <a:ext uri="{FF2B5EF4-FFF2-40B4-BE49-F238E27FC236}">
                <a16:creationId xmlns:a16="http://schemas.microsoft.com/office/drawing/2014/main" id="{B892CC1B-7066-4DE8-BA3E-972CD3BA1B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" b="74"/>
          <a:stretch>
            <a:fillRect/>
          </a:stretch>
        </p:blipFill>
        <p:spPr>
          <a:xfrm>
            <a:off x="5390550" y="4457246"/>
            <a:ext cx="1012733" cy="1011238"/>
          </a:xfrm>
          <a:prstGeom prst="rect">
            <a:avLst/>
          </a:prstGeom>
        </p:spPr>
      </p:pic>
      <p:pic>
        <p:nvPicPr>
          <p:cNvPr id="31" name="Immagine 30">
            <a:extLst>
              <a:ext uri="{FF2B5EF4-FFF2-40B4-BE49-F238E27FC236}">
                <a16:creationId xmlns:a16="http://schemas.microsoft.com/office/drawing/2014/main" id="{061453E7-0042-4B71-9F11-A21F1541DA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648" y="2327745"/>
            <a:ext cx="1041200" cy="657798"/>
          </a:xfrm>
          <a:prstGeom prst="rect">
            <a:avLst/>
          </a:prstGeom>
        </p:spPr>
      </p:pic>
      <p:pic>
        <p:nvPicPr>
          <p:cNvPr id="32" name="Immagine 31">
            <a:extLst>
              <a:ext uri="{FF2B5EF4-FFF2-40B4-BE49-F238E27FC236}">
                <a16:creationId xmlns:a16="http://schemas.microsoft.com/office/drawing/2014/main" id="{E1936D9F-2623-472F-A38E-BCE113520E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544" y="2298538"/>
            <a:ext cx="1050335" cy="695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23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83887267-B971-4935-B0ED-2B78BA50D9C7}"/>
              </a:ext>
            </a:extLst>
          </p:cNvPr>
          <p:cNvSpPr/>
          <p:nvPr/>
        </p:nvSpPr>
        <p:spPr>
          <a:xfrm>
            <a:off x="5321140" y="3244334"/>
            <a:ext cx="355251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 </a:t>
            </a:r>
            <a:r>
              <a:rPr lang="it-IT" b="1" dirty="0"/>
              <a:t>#</a:t>
            </a:r>
            <a:r>
              <a:rPr lang="it-IT" b="1" dirty="0" err="1"/>
              <a:t>Iorestoacasa</a:t>
            </a:r>
            <a:r>
              <a:rPr lang="it-IT" b="1" dirty="0"/>
              <a:t> </a:t>
            </a:r>
          </a:p>
          <a:p>
            <a:r>
              <a:rPr lang="it-IT" b="1" dirty="0"/>
              <a:t>Io sono responsabile io resto a casa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22017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213</Words>
  <Application>Microsoft Office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10" baseType="lpstr">
      <vt:lpstr>Arial</vt:lpstr>
      <vt:lpstr>Bodoni MT</vt:lpstr>
      <vt:lpstr>Calibri</vt:lpstr>
      <vt:lpstr>Calibri Light</vt:lpstr>
      <vt:lpstr>Gill Sans MT</vt:lpstr>
      <vt:lpstr>Titillium Web</vt:lpstr>
      <vt:lpstr>Verdana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Terranova Maria</dc:creator>
  <cp:lastModifiedBy>Zambataro Emanuela</cp:lastModifiedBy>
  <cp:revision>21</cp:revision>
  <dcterms:created xsi:type="dcterms:W3CDTF">2020-03-20T10:24:28Z</dcterms:created>
  <dcterms:modified xsi:type="dcterms:W3CDTF">2020-03-23T08:04:12Z</dcterms:modified>
</cp:coreProperties>
</file>